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3" r:id="rId2"/>
    <p:sldId id="284" r:id="rId3"/>
    <p:sldId id="294" r:id="rId4"/>
    <p:sldId id="295" r:id="rId5"/>
    <p:sldId id="288" r:id="rId6"/>
    <p:sldId id="259" r:id="rId7"/>
    <p:sldId id="300" r:id="rId8"/>
    <p:sldId id="281" r:id="rId9"/>
    <p:sldId id="278" r:id="rId10"/>
    <p:sldId id="289" r:id="rId11"/>
    <p:sldId id="290" r:id="rId12"/>
    <p:sldId id="299" r:id="rId13"/>
    <p:sldId id="292" r:id="rId14"/>
    <p:sldId id="257" r:id="rId15"/>
    <p:sldId id="269" r:id="rId16"/>
    <p:sldId id="280" r:id="rId17"/>
    <p:sldId id="268" r:id="rId18"/>
    <p:sldId id="271" r:id="rId19"/>
    <p:sldId id="273" r:id="rId20"/>
    <p:sldId id="274" r:id="rId21"/>
    <p:sldId id="293" r:id="rId22"/>
    <p:sldId id="272" r:id="rId23"/>
    <p:sldId id="296" r:id="rId24"/>
    <p:sldId id="262" r:id="rId25"/>
    <p:sldId id="266" r:id="rId26"/>
    <p:sldId id="265" r:id="rId27"/>
    <p:sldId id="260" r:id="rId28"/>
    <p:sldId id="301" r:id="rId29"/>
    <p:sldId id="263" r:id="rId30"/>
    <p:sldId id="264" r:id="rId31"/>
    <p:sldId id="267" r:id="rId32"/>
    <p:sldId id="256" r:id="rId33"/>
    <p:sldId id="298" r:id="rId34"/>
    <p:sldId id="29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4660"/>
  </p:normalViewPr>
  <p:slideViewPr>
    <p:cSldViewPr>
      <p:cViewPr>
        <p:scale>
          <a:sx n="100" d="100"/>
          <a:sy n="100" d="100"/>
        </p:scale>
        <p:origin x="2130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03-Oct-22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3526544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7907E-9ADA-3C11-437D-732EA310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F0796-20DD-5A58-7227-09480ADF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2" y="-18288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20889-5B82-A567-CE49-CA721CE66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289560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3C6C3-5415-9AE4-2EE1-4D8C8880F9D7}"/>
              </a:ext>
            </a:extLst>
          </p:cNvPr>
          <p:cNvSpPr txBox="1"/>
          <p:nvPr/>
        </p:nvSpPr>
        <p:spPr>
          <a:xfrm>
            <a:off x="6286504" y="491433"/>
            <a:ext cx="2514594" cy="587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</a:t>
            </a:r>
            <a:r>
              <a:rPr lang="en-US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unadjusted p-value &lt; 0.01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Complete tables of DE genes and over-represented pathways may be found in Supplementary 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Tables 2 and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6596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595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22" y="577189"/>
            <a:ext cx="5378604" cy="53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  <a:p>
            <a:r>
              <a:rPr lang="en-US" dirty="0"/>
              <a:t>Supplementary File 7: </a:t>
            </a:r>
            <a:r>
              <a:rPr lang="en-US" dirty="0" err="1"/>
              <a:t>multiGSEA</a:t>
            </a:r>
            <a:r>
              <a:rPr lang="en-US" dirty="0"/>
              <a:t> results (multiGSEA_allResults.csv)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5518"/>
            <a:ext cx="69341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52500"/>
            <a:ext cx="594359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1447800"/>
            <a:ext cx="57607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3373"/>
            <a:ext cx="5867400" cy="4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/>
              <a:t>Supplementary Figure 9: </a:t>
            </a:r>
            <a:r>
              <a:rPr lang="en-US" dirty="0" err="1"/>
              <a:t>multiGSEA</a:t>
            </a:r>
            <a:r>
              <a:rPr lang="en-US" dirty="0"/>
              <a:t> results</a:t>
            </a:r>
          </a:p>
        </p:txBody>
      </p:sp>
      <p:pic>
        <p:nvPicPr>
          <p:cNvPr id="1026" name="Picture 2" descr="C:\Users\mpalshikar\Documents\moBONITA\data\multiGSEA\multiGSEA_allResults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057400"/>
            <a:ext cx="7315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16839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832F6-E500-0093-EC5A-7664C227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51" y="1311895"/>
            <a:ext cx="3657600" cy="23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2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 (old):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983094"/>
              <a:ext cx="2994333" cy="32969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160" y="430564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32125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051C-8B8C-DFED-731D-A48C2E7A66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4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FEC389-9FC2-5B85-73F6-F2BEB44EBD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60960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CAEF-172D-A003-9B02-9A8DC6F6525F}"/>
              </a:ext>
            </a:extLst>
          </p:cNvPr>
          <p:cNvSpPr txBox="1"/>
          <p:nvPr/>
        </p:nvSpPr>
        <p:spPr>
          <a:xfrm>
            <a:off x="6400800" y="2743200"/>
            <a:ext cx="249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and distributions of components of the node modulation score</a:t>
            </a:r>
          </a:p>
        </p:txBody>
      </p:sp>
    </p:spTree>
    <p:extLst>
      <p:ext uri="{BB962C8B-B14F-4D97-AF65-F5344CB8AC3E}">
        <p14:creationId xmlns:p14="http://schemas.microsoft.com/office/powerpoint/2010/main" val="422387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tkinson Hyperlegible" pitchFamily="50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tkinson Hyperlegible" pitchFamily="50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757265"/>
                <a:ext cx="1097280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tkinson Hyperlegible" pitchFamily="50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45E9DF-57B6-3432-E200-C21945C1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917" y="172486"/>
            <a:ext cx="4295930" cy="35661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D1734-85ED-AEFB-8B04-2CBDF4C72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91" y="450351"/>
            <a:ext cx="24914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905506"/>
            <a:ext cx="1721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</a:t>
            </a:r>
            <a:r>
              <a:rPr lang="en-US" sz="1200" dirty="0"/>
              <a:t>LSP1/HIF1A-centric signaling network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a typeface="Times New Roman" panose="02020603050405020304" pitchFamily="18" charset="0"/>
              </a:rPr>
              <a:t>. (A) Distribution of node modulation scores (Nm) for this network, for the three tested contrasts. (B) Correlation between Nm and its individual components. (C ) Nm for the top 50 most variable genes in the network (in terms of Nm), for the three tested contrasts.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F20F23-2376-12E9-F9C4-382066F5FF7B}"/>
              </a:ext>
            </a:extLst>
          </p:cNvPr>
          <p:cNvGrpSpPr/>
          <p:nvPr/>
        </p:nvGrpSpPr>
        <p:grpSpPr>
          <a:xfrm>
            <a:off x="1021270" y="518487"/>
            <a:ext cx="5215342" cy="5821025"/>
            <a:chOff x="38100" y="46375"/>
            <a:chExt cx="5215342" cy="582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A1623-F031-FCA3-4EDF-2BDB22F35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381000"/>
              <a:ext cx="4948642" cy="5486400"/>
              <a:chOff x="-4038613" y="-1524000"/>
              <a:chExt cx="9448813" cy="104755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708CD68-6142-FA9A-D30E-4E8CC42CA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3048000"/>
                <a:ext cx="9445752" cy="5903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6B5B623-8D34-01A1-E8D9-13F8836D5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90613" y="-1524000"/>
                <a:ext cx="6400813" cy="4572009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D3F34B-834B-1401-C284-ECAA43790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-1524000"/>
                <a:ext cx="3048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8E4D6B-7D76-B266-7BBF-BAA7054E0DF8}"/>
                </a:ext>
              </a:extLst>
            </p:cNvPr>
            <p:cNvSpPr txBox="1"/>
            <p:nvPr/>
          </p:nvSpPr>
          <p:spPr>
            <a:xfrm>
              <a:off x="38100" y="46375"/>
              <a:ext cx="23263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EED7C-5F01-1C9A-8F1C-FFBD0FCC6A4D}"/>
                </a:ext>
              </a:extLst>
            </p:cNvPr>
            <p:cNvSpPr txBox="1"/>
            <p:nvPr/>
          </p:nvSpPr>
          <p:spPr>
            <a:xfrm>
              <a:off x="2070989" y="46375"/>
              <a:ext cx="22676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03B1A-1813-3D3C-6D61-29B64B3E4DF5}"/>
                </a:ext>
              </a:extLst>
            </p:cNvPr>
            <p:cNvSpPr txBox="1"/>
            <p:nvPr/>
          </p:nvSpPr>
          <p:spPr>
            <a:xfrm>
              <a:off x="45143" y="2903899"/>
              <a:ext cx="225590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9" cy="3291839"/>
              <a:chOff x="-2301708" y="-706846"/>
              <a:chExt cx="3443045" cy="68860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01708" y="-706844"/>
                <a:ext cx="3443045" cy="688609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4"/>
              <a:ext cx="1645919" cy="3291838"/>
              <a:chOff x="642192" y="-706844"/>
              <a:chExt cx="3443045" cy="688609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192" y="-706844"/>
                <a:ext cx="3443045" cy="688609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5"/>
              <a:ext cx="1645919" cy="3291838"/>
              <a:chOff x="3586094" y="-706843"/>
              <a:chExt cx="3443045" cy="688609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6094" y="-706843"/>
                <a:ext cx="3443045" cy="688609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5615</TotalTime>
  <Words>2698</Words>
  <Application>Microsoft Office PowerPoint</Application>
  <PresentationFormat>On-screen Show (4:3)</PresentationFormat>
  <Paragraphs>267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Atkinson Hyperlegible</vt:lpstr>
      <vt:lpstr>Calibri</vt:lpstr>
      <vt:lpstr>Calibri Light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Palshikar, Mukta</cp:lastModifiedBy>
  <cp:revision>580</cp:revision>
  <dcterms:created xsi:type="dcterms:W3CDTF">2022-03-16T16:55:36Z</dcterms:created>
  <dcterms:modified xsi:type="dcterms:W3CDTF">2022-10-03T20:06:41Z</dcterms:modified>
</cp:coreProperties>
</file>